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68" r:id="rId2"/>
    <p:sldId id="856" r:id="rId3"/>
    <p:sldId id="816" r:id="rId4"/>
  </p:sldIdLst>
  <p:sldSz cx="9144000" cy="6858000" type="screen4x3"/>
  <p:notesSz cx="7026275" cy="9312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hacomirkim" initials="MM" lastIdx="1" clrIdx="0"/>
  <p:cmAuthor id="1" name="Mirkin, Mitchell" initials="MM" lastIdx="18" clrIdx="1"/>
  <p:cmAuthor id="2" name="vhacoiveljs" initials="v" lastIdx="1" clrIdx="2"/>
  <p:cmAuthor id="3" name="Department of Veterans Affairs" initials="DoVA" lastIdx="9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A0000"/>
    <a:srgbClr val="002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3727" autoAdjust="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419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4719" cy="465614"/>
          </a:xfrm>
          <a:prstGeom prst="rect">
            <a:avLst/>
          </a:prstGeom>
        </p:spPr>
        <p:txBody>
          <a:bodyPr vert="horz" lIns="93354" tIns="46676" rIns="93354" bIns="46676" rtlCol="0"/>
          <a:lstStyle>
            <a:lvl1pPr algn="l">
              <a:defRPr sz="1200"/>
            </a:lvl1pPr>
          </a:lstStyle>
          <a:p>
            <a:r>
              <a:rPr lang="en-US" dirty="0"/>
              <a:t>Kupersmith MOAA 11-16-12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54" tIns="46676" rIns="93354" bIns="46676" rtlCol="0"/>
          <a:lstStyle>
            <a:lvl1pPr algn="r">
              <a:defRPr sz="1200"/>
            </a:lvl1pPr>
          </a:lstStyle>
          <a:p>
            <a:fld id="{484A682B-60B7-244F-AF8C-16AA5F067F6C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5045"/>
            <a:ext cx="3044719" cy="465614"/>
          </a:xfrm>
          <a:prstGeom prst="rect">
            <a:avLst/>
          </a:prstGeom>
        </p:spPr>
        <p:txBody>
          <a:bodyPr vert="horz" lIns="93354" tIns="46676" rIns="93354" bIns="466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54" tIns="46676" rIns="93354" bIns="46676" rtlCol="0" anchor="b"/>
          <a:lstStyle>
            <a:lvl1pPr algn="r">
              <a:defRPr sz="1200"/>
            </a:lvl1pPr>
          </a:lstStyle>
          <a:p>
            <a:fld id="{6B285591-F2ED-7B4B-AAEB-54F8DF9914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2911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4719" cy="465614"/>
          </a:xfrm>
          <a:prstGeom prst="rect">
            <a:avLst/>
          </a:prstGeom>
        </p:spPr>
        <p:txBody>
          <a:bodyPr vert="horz" lIns="93354" tIns="46676" rIns="93354" bIns="46676" rtlCol="0"/>
          <a:lstStyle>
            <a:lvl1pPr algn="l">
              <a:defRPr sz="1200"/>
            </a:lvl1pPr>
          </a:lstStyle>
          <a:p>
            <a:r>
              <a:rPr lang="en-US" dirty="0"/>
              <a:t>Kupersmith MOAA 11-16-12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54" tIns="46676" rIns="93354" bIns="46676" rtlCol="0"/>
          <a:lstStyle>
            <a:lvl1pPr algn="r">
              <a:defRPr sz="1200"/>
            </a:lvl1pPr>
          </a:lstStyle>
          <a:p>
            <a:fld id="{42C0177D-0B34-354A-A985-A7708375935C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4" tIns="46676" rIns="93354" bIns="466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54" tIns="46676" rIns="93354" bIns="466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5045"/>
            <a:ext cx="3044719" cy="465614"/>
          </a:xfrm>
          <a:prstGeom prst="rect">
            <a:avLst/>
          </a:prstGeom>
        </p:spPr>
        <p:txBody>
          <a:bodyPr vert="horz" lIns="93354" tIns="46676" rIns="93354" bIns="466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54" tIns="46676" rIns="93354" bIns="46676" rtlCol="0" anchor="b"/>
          <a:lstStyle>
            <a:lvl1pPr algn="r">
              <a:defRPr sz="1200"/>
            </a:lvl1pPr>
          </a:lstStyle>
          <a:p>
            <a:fld id="{DFD3E557-29CA-2942-B5B0-BBAE067F57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6197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78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D3E557-29CA-2942-B5B0-BBAE067F573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785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 b="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0245" y="336892"/>
            <a:ext cx="7772400" cy="1030435"/>
          </a:xfrm>
        </p:spPr>
        <p:txBody>
          <a:bodyPr anchor="b" anchorCtr="0">
            <a:normAutofit/>
          </a:bodyPr>
          <a:lstStyle>
            <a:lvl1pPr algn="ctr">
              <a:defRPr sz="2800" b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/>
              <a:t>U.S. Department of Veterans Affairs (VA)</a:t>
            </a:r>
            <a:br>
              <a:rPr lang="en-US" dirty="0"/>
            </a:br>
            <a:r>
              <a:rPr lang="en-US" dirty="0"/>
              <a:t>Office of Research &amp; Development</a:t>
            </a:r>
          </a:p>
        </p:txBody>
      </p:sp>
      <p:pic>
        <p:nvPicPr>
          <p:cNvPr id="7" name="Picture 6" descr="DiscoveryInnovationAdvancemen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710" y="6366424"/>
            <a:ext cx="3706492" cy="204223"/>
          </a:xfrm>
          <a:prstGeom prst="rect">
            <a:avLst/>
          </a:prstGeom>
        </p:spPr>
      </p:pic>
      <p:pic>
        <p:nvPicPr>
          <p:cNvPr id="8" name="Picture 7" descr="VHA_ExcellenceLogo_cmyk_navy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3" y="6198287"/>
            <a:ext cx="1371646" cy="47245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9268" y="3333815"/>
            <a:ext cx="6251172" cy="914813"/>
          </a:xfrm>
        </p:spPr>
        <p:txBody>
          <a:bodyPr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Presenter’s information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1374837" y="5032383"/>
            <a:ext cx="6375863" cy="914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Georgia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Georgia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Georgia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Georgia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Georgia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02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957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w Star/Gol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Master-Blue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6390" y="6324569"/>
            <a:ext cx="490750" cy="365125"/>
          </a:xfrm>
          <a:prstGeom prst="rect">
            <a:avLst/>
          </a:prstGeom>
        </p:spPr>
        <p:txBody>
          <a:bodyPr/>
          <a:lstStyle/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82656" y="760623"/>
            <a:ext cx="7772374" cy="5183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09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50"/>
            <a:ext cx="8229600" cy="41905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987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622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04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04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829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277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42539"/>
            <a:ext cx="4040188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277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42539"/>
            <a:ext cx="4041775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86233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617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425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97295"/>
            <a:ext cx="5111750" cy="412886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7296"/>
            <a:ext cx="3008313" cy="4128866"/>
          </a:xfrm>
          <a:solidFill>
            <a:srgbClr val="FFFFFF"/>
          </a:solidFill>
          <a:ln>
            <a:solidFill>
              <a:srgbClr val="BFBFBF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915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91824"/>
            <a:ext cx="5486400" cy="27240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82602"/>
            <a:ext cx="5486400" cy="6135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767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9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2960"/>
            <a:ext cx="8229600" cy="4311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9" name="Picture 8" descr="DiscoveryInnovationAdvancement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128" y="6366424"/>
            <a:ext cx="3706492" cy="204223"/>
          </a:xfrm>
          <a:prstGeom prst="rect">
            <a:avLst/>
          </a:prstGeom>
        </p:spPr>
      </p:pic>
      <p:pic>
        <p:nvPicPr>
          <p:cNvPr id="10" name="Picture 9" descr="VHA_ExcellenceLogo_cmyk_navy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3" y="6183351"/>
            <a:ext cx="1371646" cy="472456"/>
          </a:xfrm>
          <a:prstGeom prst="rect">
            <a:avLst/>
          </a:prstGeom>
        </p:spPr>
      </p:pic>
      <p:pic>
        <p:nvPicPr>
          <p:cNvPr id="12" name="Picture 11" descr="newPPTop.jp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9144000" cy="11881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237" y="6183351"/>
            <a:ext cx="2346090" cy="49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0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File:Questionmark.sv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.va.gov/programs/orppe/education/webinars/archives.cf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B7B16F-EF97-46E7-8ABE-801136EB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Janssen ENSEMBLE Trial: Lessons Learned from SIV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9A6BC-94EA-436D-97A6-B09B48F2E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2941"/>
            <a:ext cx="8229600" cy="4074022"/>
          </a:xfrm>
        </p:spPr>
        <p:txBody>
          <a:bodyPr>
            <a:normAutofit fontScale="92500"/>
          </a:bodyPr>
          <a:lstStyle/>
          <a:p>
            <a:pPr lvl="0"/>
            <a:r>
              <a:rPr lang="en-US" b="1" dirty="0"/>
              <a:t>Lead Presenters:</a:t>
            </a:r>
            <a:endParaRPr lang="en-US" sz="2000" dirty="0"/>
          </a:p>
          <a:p>
            <a:pPr lvl="1"/>
            <a:r>
              <a:rPr lang="en-US" b="1" dirty="0"/>
              <a:t>Anastasia Krajec, RN - </a:t>
            </a:r>
            <a:r>
              <a:rPr lang="en-US" dirty="0"/>
              <a:t>ENSEMBLE Study Coordinator, Eastern Colorado VA Healthcare System</a:t>
            </a:r>
            <a:endParaRPr lang="en-US" sz="2000" dirty="0"/>
          </a:p>
          <a:p>
            <a:pPr lvl="1"/>
            <a:r>
              <a:rPr lang="en-US" b="1" dirty="0"/>
              <a:t>Lisa R. Young, PharmD, BCIDP - </a:t>
            </a:r>
            <a:r>
              <a:rPr lang="en-US" dirty="0"/>
              <a:t>Infectious Diseases Pharmacist, Jesse Brown Veteran Affairs Medical Center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Key Points for Discussion:</a:t>
            </a:r>
          </a:p>
          <a:p>
            <a:pPr lvl="1"/>
            <a:r>
              <a:rPr lang="en-US" i="1" dirty="0"/>
              <a:t>What is the number one thing you want the other sites to know?</a:t>
            </a:r>
          </a:p>
          <a:p>
            <a:pPr lvl="1"/>
            <a:r>
              <a:rPr lang="en-US" i="1" dirty="0"/>
              <a:t>What would have been helpful if you had known it?</a:t>
            </a:r>
          </a:p>
          <a:p>
            <a:pPr lvl="1"/>
            <a:r>
              <a:rPr lang="en-US" i="1" dirty="0"/>
              <a:t>What are the types of issues you still need to correct?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3202FD-8CD0-4B5D-B2F6-0555A9EE2A91}"/>
              </a:ext>
            </a:extLst>
          </p:cNvPr>
          <p:cNvSpPr txBox="1"/>
          <p:nvPr/>
        </p:nvSpPr>
        <p:spPr>
          <a:xfrm>
            <a:off x="1335741" y="1236094"/>
            <a:ext cx="6472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October 14, 2020: 4:00 pm 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D446D3-DE8B-471E-BA3A-8B7DC99EDE3D}"/>
              </a:ext>
            </a:extLst>
          </p:cNvPr>
          <p:cNvSpPr txBox="1"/>
          <p:nvPr/>
        </p:nvSpPr>
        <p:spPr>
          <a:xfrm>
            <a:off x="6502172" y="1193338"/>
            <a:ext cx="2397129" cy="8512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/>
              <a:t>Dial in (Main)</a:t>
            </a:r>
            <a:r>
              <a:rPr lang="en-US" sz="1100" dirty="0">
                <a:solidFill>
                  <a:schemeClr val="tx1"/>
                </a:solidFill>
              </a:rPr>
              <a:t>: (562) 247-8321 </a:t>
            </a:r>
          </a:p>
          <a:p>
            <a:r>
              <a:rPr lang="en-US" sz="1100" dirty="0">
                <a:solidFill>
                  <a:schemeClr val="tx1"/>
                </a:solidFill>
              </a:rPr>
              <a:t>Dial in (Alt):     (646) 307-1722</a:t>
            </a:r>
          </a:p>
          <a:p>
            <a:r>
              <a:rPr lang="en-US" sz="1100" dirty="0"/>
              <a:t>Attendee Access Code</a:t>
            </a:r>
            <a:r>
              <a:rPr lang="en-US" sz="1100"/>
              <a:t>: 495-643-173</a:t>
            </a:r>
            <a:endParaRPr lang="en-US" sz="1100" dirty="0"/>
          </a:p>
          <a:p>
            <a:r>
              <a:rPr lang="en-US" sz="11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136858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640BD34-B64D-4E19-83D0-0E8FF86C4E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6036" y="1752149"/>
            <a:ext cx="4231927" cy="4191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38880" y="3178162"/>
            <a:ext cx="8236160" cy="1338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Tahoma" pitchFamily="34" charset="0"/>
                <a:ea typeface="ＭＳ Ｐゴシック" charset="0"/>
                <a:cs typeface="Tahoma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9pPr>
          </a:lstStyle>
          <a:p>
            <a:pPr marL="4763" indent="-4763" algn="ctr">
              <a:spcBef>
                <a:spcPct val="20000"/>
              </a:spcBef>
              <a:defRPr/>
            </a:pPr>
            <a:r>
              <a:rPr lang="en-US" sz="3100" spc="100" dirty="0">
                <a:solidFill>
                  <a:prstClr val="black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83859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95E4B-D707-49DF-AF9A-828B91C9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314" y="436900"/>
            <a:ext cx="6172200" cy="40744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AVAILABILITY OF RECORDING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BE85E4-EDB2-403E-8EA3-2AE902E4DA5B}"/>
              </a:ext>
            </a:extLst>
          </p:cNvPr>
          <p:cNvSpPr/>
          <p:nvPr/>
        </p:nvSpPr>
        <p:spPr>
          <a:xfrm>
            <a:off x="670560" y="1397675"/>
            <a:ext cx="64617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recording of this session and the associated handouts will be available on ORPP&amp;E’s Education and Training website approximately one-week post-webinar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 archive of this and other webinars can be found here:  </a:t>
            </a:r>
            <a:r>
              <a:rPr lang="en-US" dirty="0">
                <a:hlinkClick r:id="rId3"/>
              </a:rPr>
              <a:t>https://www.research.va.gov/programs/orppe/education/webinars/archives.cfm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48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10453</TotalTime>
  <Words>186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Georgia</vt:lpstr>
      <vt:lpstr>Tahoma</vt:lpstr>
      <vt:lpstr>Office Theme</vt:lpstr>
      <vt:lpstr>Janssen ENSEMBLE Trial: Lessons Learned from SIV </vt:lpstr>
      <vt:lpstr> </vt:lpstr>
      <vt:lpstr>AVAILABILITY OF RECORDING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Janssen Ensemble Trial: Lessons Learned from the Site Initiation Visit </dc:title>
  <dc:subject> Janssen Ensemble Trial: Lessons Learned from the Site Initiation Visit </dc:subject>
  <dc:creator/>
  <cp:keywords> Janssen Ensemble Trial: Lessons Learned from the Site Initiation Visit </cp:keywords>
  <cp:lastModifiedBy>Rivera, Portia T</cp:lastModifiedBy>
  <cp:revision>422</cp:revision>
  <cp:lastPrinted>2014-11-19T14:37:08Z</cp:lastPrinted>
  <dcterms:created xsi:type="dcterms:W3CDTF">2012-09-20T20:39:57Z</dcterms:created>
  <dcterms:modified xsi:type="dcterms:W3CDTF">2020-10-19T13:46:08Z</dcterms:modified>
</cp:coreProperties>
</file>